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3"/>
  </p:normalViewPr>
  <p:slideViewPr>
    <p:cSldViewPr snapToGrid="0">
      <p:cViewPr varScale="1">
        <p:scale>
          <a:sx n="44" d="100"/>
          <a:sy n="44" d="100"/>
        </p:scale>
        <p:origin x="35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3B2186-DB09-FAD9-9B50-2B7469E4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162C66B-5CF5-6235-4ED5-538CD2758C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15E2F6-9445-A512-ACF0-49E01746F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DB26-A674-498B-97F2-713B08B00FDE}" type="datetimeFigureOut">
              <a:rPr lang="zh-TW" altLang="en-US" smtClean="0"/>
              <a:t>2025/1/4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5BC8707-CBE0-9F51-3C89-4D48EDAE3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E6B1EF2-DE64-E693-9089-D083662F1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BBBCE-1526-49CA-AD57-35D6670FB8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8953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0E45D9-CD8D-89A0-D51D-B21BE0F19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8AA0D9A-36BA-8421-F8E0-115C071FA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34D7E34-01DA-7D24-93AF-AB1D779D5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DB26-A674-498B-97F2-713B08B00FDE}" type="datetimeFigureOut">
              <a:rPr lang="zh-TW" altLang="en-US" smtClean="0"/>
              <a:t>2025/1/4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41472F2-C07A-BA84-4D4D-A32B8BCB2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059164D-2840-E88F-1719-52CD055F9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BBBCE-1526-49CA-AD57-35D6670FB8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8471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42FB75A-E5AF-3930-F465-CDC50142D2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C1ACD6B-12F1-13A9-DEC5-AE353C80CB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664E184-D17B-22FA-D69E-52AEF849C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DB26-A674-498B-97F2-713B08B00FDE}" type="datetimeFigureOut">
              <a:rPr lang="zh-TW" altLang="en-US" smtClean="0"/>
              <a:t>2025/1/4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CF43F8C-A83E-2FEF-338A-9DE60D09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314A2CE-6906-F32C-701F-4237B21B2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BBBCE-1526-49CA-AD57-35D6670FB8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6667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5B47E1-B2BC-4193-F51D-C35218B1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76EB0F-E128-F843-F83C-8C08E01DC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4C063E3-FA62-AE84-0FE0-8492C43CC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DB26-A674-498B-97F2-713B08B00FDE}" type="datetimeFigureOut">
              <a:rPr lang="zh-TW" altLang="en-US" smtClean="0"/>
              <a:t>2025/1/4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081623-DE85-CB2B-5151-8BD5443C9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1FB4FFE-E7FE-C39D-8EB6-0BC095F2E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BBBCE-1526-49CA-AD57-35D6670FB8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6275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8FDDAE-FBFA-B5F0-8F89-BF2200C86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AF75AB1-1CA0-F591-9DEB-8764F15380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78CC82-3CFA-2A4B-13A1-FD3BED78C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DB26-A674-498B-97F2-713B08B00FDE}" type="datetimeFigureOut">
              <a:rPr lang="zh-TW" altLang="en-US" smtClean="0"/>
              <a:t>2025/1/4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3CBA33F-40E5-E94E-09E2-07434F35D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D59AE7-027E-14F4-11B7-38D1BECFB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BBBCE-1526-49CA-AD57-35D6670FB8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9587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79108F-AE15-685B-A515-B09823BA4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3FEB71-6D44-ADCD-E728-B4A59D99CE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821953A-C805-FEA0-B6C2-40F9385E9B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3B4F1D5-1770-665A-024C-BDCD2C4AB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DB26-A674-498B-97F2-713B08B00FDE}" type="datetimeFigureOut">
              <a:rPr lang="zh-TW" altLang="en-US" smtClean="0"/>
              <a:t>2025/1/4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B06E6E1-CC7F-F506-A30B-6AD0A6FF3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974426-1A22-E5D8-5C79-12EE85936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BBBCE-1526-49CA-AD57-35D6670FB8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5745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3EDBD6-47DF-2B59-6405-65AD2EFF9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E51A346-9F0D-8889-21B1-4F469CD3E7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4B698F8-E716-8F15-FB4B-6E2B22024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1A05D3A-A182-AB4C-12A2-1BE4C54232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90E9FD4-C57D-7164-324A-3C10C5E4F5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A11E131-D19C-365B-44D0-B6CE2FAAA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DB26-A674-498B-97F2-713B08B00FDE}" type="datetimeFigureOut">
              <a:rPr lang="zh-TW" altLang="en-US" smtClean="0"/>
              <a:t>2025/1/4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5AD034B-DE60-1223-10FE-A4CB099E6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BBE1FC1-BA8B-38EC-B9EB-F7981276F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BBBCE-1526-49CA-AD57-35D6670FB8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1415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AE29D8-DA5D-1850-7DF2-2D991E6A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286753E-3A02-C6AF-E216-CC9050B75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DB26-A674-498B-97F2-713B08B00FDE}" type="datetimeFigureOut">
              <a:rPr lang="zh-TW" altLang="en-US" smtClean="0"/>
              <a:t>2025/1/4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6290C2C-55DC-EDD2-BBF8-73418DCD9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0E15F50-4C74-37C2-9A87-FB4383718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BBBCE-1526-49CA-AD57-35D6670FB8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0961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82AF473-7EFA-B0C4-4D3F-5B8AE3083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DB26-A674-498B-97F2-713B08B00FDE}" type="datetimeFigureOut">
              <a:rPr lang="zh-TW" altLang="en-US" smtClean="0"/>
              <a:t>2025/1/4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C7AC757-64A7-F794-5E98-1043BADB2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79C773-7CD0-30CE-2CDB-A2E7DF755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BBBCE-1526-49CA-AD57-35D6670FB8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684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0FEB06-3B74-5C10-726D-26555364E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5CC373-D6E7-5B02-8F5E-A6FAB0CC4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E462458-7492-AAF8-3339-CDCDDE422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16F3C4B-E810-2173-B452-70D2B6B7B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DB26-A674-498B-97F2-713B08B00FDE}" type="datetimeFigureOut">
              <a:rPr lang="zh-TW" altLang="en-US" smtClean="0"/>
              <a:t>2025/1/4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C2E771A-D10C-0666-1D0B-887BABF53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6008941-FE37-468F-F8ED-4BD24C393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BBBCE-1526-49CA-AD57-35D6670FB8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8370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D9A7FF-3A49-7196-2023-3233F25F3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51F9CD1-065A-4E19-EAEF-F4CB300D37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B387255-F6FD-9CB2-1FAF-9DFEC0CA6C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B60E89F-7ACF-A935-43AA-7C1FEA809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7DB26-A674-498B-97F2-713B08B00FDE}" type="datetimeFigureOut">
              <a:rPr lang="zh-TW" altLang="en-US" smtClean="0"/>
              <a:t>2025/1/4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CEA633A-10C3-C193-8626-EB705B0E5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FDC9C45-66C7-FE13-50AA-2F25B0563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BBBCE-1526-49CA-AD57-35D6670FB8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9532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A1E2EC8-0BC9-CEB7-EF9A-12970093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40914B9-183F-9AA3-BF2E-9E7A8D536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55E320-7405-7333-FD19-011CDCE86C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77DB26-A674-498B-97F2-713B08B00FDE}" type="datetimeFigureOut">
              <a:rPr lang="zh-TW" altLang="en-US" smtClean="0"/>
              <a:t>2025/1/4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7BF6FFF-4190-B3ED-42EB-11B27DF3FC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42DE76-DB16-3E95-7EDF-93CF6D162C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7BBBCE-1526-49CA-AD57-35D6670FB8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5920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D4BE1B-1BC3-652C-15EC-F102F6151C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396" y="196680"/>
            <a:ext cx="9144000" cy="1068449"/>
          </a:xfrm>
        </p:spPr>
        <p:txBody>
          <a:bodyPr/>
          <a:lstStyle/>
          <a:p>
            <a:r>
              <a:rPr lang="zh-TW" altLang="en-US" b="1" dirty="0"/>
              <a:t>感測元件</a:t>
            </a:r>
            <a:r>
              <a:rPr lang="en-US" altLang="zh-TW" b="1" dirty="0"/>
              <a:t>-</a:t>
            </a:r>
            <a:r>
              <a:rPr lang="zh-TW" altLang="en-US" b="1" dirty="0"/>
              <a:t>期末報告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6E183B2-7586-441B-F7CE-15B7504031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111066"/>
            <a:ext cx="9144000" cy="1655762"/>
          </a:xfrm>
        </p:spPr>
        <p:txBody>
          <a:bodyPr/>
          <a:lstStyle/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0A8013A0-08DE-6301-F7B2-4DC6821A8111}"/>
              </a:ext>
            </a:extLst>
          </p:cNvPr>
          <p:cNvSpPr txBox="1">
            <a:spLocks/>
          </p:cNvSpPr>
          <p:nvPr/>
        </p:nvSpPr>
        <p:spPr>
          <a:xfrm>
            <a:off x="2923344" y="453370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TW" altLang="en-US" sz="3600" b="1" dirty="0"/>
              <a:t>學生</a:t>
            </a:r>
            <a:r>
              <a:rPr lang="en-US" altLang="zh-TW" sz="3600" b="1" dirty="0"/>
              <a:t>:</a:t>
            </a:r>
            <a:r>
              <a:rPr lang="zh-TW" altLang="en-US" sz="3600" b="1" dirty="0"/>
              <a:t>陳冠瑜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1A9B323-A373-F7A4-716A-72D0FD6FF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55" y="1265129"/>
            <a:ext cx="9389319" cy="492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58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9CA51623-06B8-34EF-4570-F916DB75B200}"/>
              </a:ext>
            </a:extLst>
          </p:cNvPr>
          <p:cNvSpPr/>
          <p:nvPr/>
        </p:nvSpPr>
        <p:spPr>
          <a:xfrm>
            <a:off x="7631291" y="3429000"/>
            <a:ext cx="2319206" cy="10030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/>
              <a:t>實體電路配置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4B60E4B-E4A5-5A88-92D5-3AEB0BDFE14A}"/>
              </a:ext>
            </a:extLst>
          </p:cNvPr>
          <p:cNvSpPr/>
          <p:nvPr/>
        </p:nvSpPr>
        <p:spPr>
          <a:xfrm>
            <a:off x="1346054" y="2024904"/>
            <a:ext cx="2549976" cy="10601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設定好題目</a:t>
            </a:r>
            <a:endParaRPr lang="en-US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B79B2D8-14A7-3C13-6184-1AE48CB39D03}"/>
              </a:ext>
            </a:extLst>
          </p:cNvPr>
          <p:cNvSpPr/>
          <p:nvPr/>
        </p:nvSpPr>
        <p:spPr>
          <a:xfrm>
            <a:off x="4543320" y="2024904"/>
            <a:ext cx="2319206" cy="10030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/>
              <a:t>建立 </a:t>
            </a:r>
            <a:r>
              <a:rPr lang="en-US" altLang="zh-TW" sz="1600"/>
              <a:t>Arduino</a:t>
            </a:r>
            <a:r>
              <a:rPr lang="zh-TW" altLang="en-US" sz="1600" dirty="0"/>
              <a:t> 環境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94F5410-B067-8E42-5C49-0BE638D8D7FA}"/>
              </a:ext>
            </a:extLst>
          </p:cNvPr>
          <p:cNvCxnSpPr>
            <a:cxnSpLocks/>
          </p:cNvCxnSpPr>
          <p:nvPr/>
        </p:nvCxnSpPr>
        <p:spPr>
          <a:xfrm>
            <a:off x="3965417" y="2554979"/>
            <a:ext cx="5439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60055484-6590-A963-6124-AD988768BC5F}"/>
              </a:ext>
            </a:extLst>
          </p:cNvPr>
          <p:cNvCxnSpPr>
            <a:cxnSpLocks/>
          </p:cNvCxnSpPr>
          <p:nvPr/>
        </p:nvCxnSpPr>
        <p:spPr>
          <a:xfrm flipV="1">
            <a:off x="6961329" y="3135912"/>
            <a:ext cx="669962" cy="6316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菱形 13">
            <a:extLst>
              <a:ext uri="{FF2B5EF4-FFF2-40B4-BE49-F238E27FC236}">
                <a16:creationId xmlns:a16="http://schemas.microsoft.com/office/drawing/2014/main" id="{B7EF9B11-8353-8F6E-63EA-79566A2480E5}"/>
              </a:ext>
            </a:extLst>
          </p:cNvPr>
          <p:cNvSpPr/>
          <p:nvPr/>
        </p:nvSpPr>
        <p:spPr>
          <a:xfrm>
            <a:off x="7734367" y="4924122"/>
            <a:ext cx="2113054" cy="1928352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功能</a:t>
            </a:r>
            <a:endParaRPr lang="en-US" altLang="zh-TW" dirty="0"/>
          </a:p>
          <a:p>
            <a:pPr algn="ctr"/>
            <a:r>
              <a:rPr lang="zh-TW" altLang="en-US" dirty="0"/>
              <a:t>測試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B42FBB1C-6D07-9898-03E5-9684C1DD6DA7}"/>
              </a:ext>
            </a:extLst>
          </p:cNvPr>
          <p:cNvCxnSpPr>
            <a:cxnSpLocks/>
          </p:cNvCxnSpPr>
          <p:nvPr/>
        </p:nvCxnSpPr>
        <p:spPr>
          <a:xfrm>
            <a:off x="8790894" y="2980976"/>
            <a:ext cx="0" cy="4707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01794542-3324-9848-B3B0-696A099C2E29}"/>
              </a:ext>
            </a:extLst>
          </p:cNvPr>
          <p:cNvCxnSpPr>
            <a:cxnSpLocks/>
          </p:cNvCxnSpPr>
          <p:nvPr/>
        </p:nvCxnSpPr>
        <p:spPr>
          <a:xfrm>
            <a:off x="8793108" y="4453342"/>
            <a:ext cx="0" cy="4707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標題 1">
            <a:extLst>
              <a:ext uri="{FF2B5EF4-FFF2-40B4-BE49-F238E27FC236}">
                <a16:creationId xmlns:a16="http://schemas.microsoft.com/office/drawing/2014/main" id="{0885909B-900D-3CA8-4023-F8CB849EF03B}"/>
              </a:ext>
            </a:extLst>
          </p:cNvPr>
          <p:cNvSpPr txBox="1">
            <a:spLocks/>
          </p:cNvSpPr>
          <p:nvPr/>
        </p:nvSpPr>
        <p:spPr>
          <a:xfrm>
            <a:off x="1252396" y="196680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5400" b="1" dirty="0"/>
              <a:t>流程圖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0FB9DE7-9A67-C0EC-7D7E-7E8131BD5366}"/>
              </a:ext>
            </a:extLst>
          </p:cNvPr>
          <p:cNvSpPr/>
          <p:nvPr/>
        </p:nvSpPr>
        <p:spPr>
          <a:xfrm>
            <a:off x="4599942" y="3576125"/>
            <a:ext cx="2262584" cy="10215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發現錯誤碼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/>
            <a:r>
              <a:rPr lang="zh-TW" altLang="en-US" dirty="0">
                <a:solidFill>
                  <a:schemeClr val="tx1"/>
                </a:solidFill>
              </a:rPr>
              <a:t>實體電路是否異常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/>
            <a:r>
              <a:rPr lang="zh-TW" altLang="en-US" dirty="0">
                <a:solidFill>
                  <a:schemeClr val="tx1"/>
                </a:solidFill>
              </a:rPr>
              <a:t>功能失效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2909648-1A72-8391-1C99-190D61B96DB4}"/>
              </a:ext>
            </a:extLst>
          </p:cNvPr>
          <p:cNvSpPr/>
          <p:nvPr/>
        </p:nvSpPr>
        <p:spPr>
          <a:xfrm>
            <a:off x="7631291" y="2024904"/>
            <a:ext cx="2319206" cy="10030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/>
              <a:t>撰寫程式語言</a:t>
            </a:r>
          </a:p>
        </p:txBody>
      </p:sp>
      <p:cxnSp>
        <p:nvCxnSpPr>
          <p:cNvPr id="6" name="直線單箭頭接點 9">
            <a:extLst>
              <a:ext uri="{FF2B5EF4-FFF2-40B4-BE49-F238E27FC236}">
                <a16:creationId xmlns:a16="http://schemas.microsoft.com/office/drawing/2014/main" id="{FA995278-AE80-A860-7ACE-A5F4467FC2F1}"/>
              </a:ext>
            </a:extLst>
          </p:cNvPr>
          <p:cNvCxnSpPr>
            <a:cxnSpLocks/>
          </p:cNvCxnSpPr>
          <p:nvPr/>
        </p:nvCxnSpPr>
        <p:spPr>
          <a:xfrm>
            <a:off x="6945907" y="2554978"/>
            <a:ext cx="5439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: 圓角 3">
            <a:extLst>
              <a:ext uri="{FF2B5EF4-FFF2-40B4-BE49-F238E27FC236}">
                <a16:creationId xmlns:a16="http://schemas.microsoft.com/office/drawing/2014/main" id="{2ADFD54C-6E8C-2295-1D54-3D1870416C96}"/>
              </a:ext>
            </a:extLst>
          </p:cNvPr>
          <p:cNvSpPr/>
          <p:nvPr/>
        </p:nvSpPr>
        <p:spPr>
          <a:xfrm>
            <a:off x="4395931" y="5246181"/>
            <a:ext cx="2549976" cy="10601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完成</a:t>
            </a:r>
            <a:endParaRPr lang="en-US" altLang="zh-TW" dirty="0"/>
          </a:p>
        </p:txBody>
      </p:sp>
      <p:cxnSp>
        <p:nvCxnSpPr>
          <p:cNvPr id="13" name="直線單箭頭接點 9">
            <a:extLst>
              <a:ext uri="{FF2B5EF4-FFF2-40B4-BE49-F238E27FC236}">
                <a16:creationId xmlns:a16="http://schemas.microsoft.com/office/drawing/2014/main" id="{08B20A1F-1926-A4FB-702B-FFA126D092BE}"/>
              </a:ext>
            </a:extLst>
          </p:cNvPr>
          <p:cNvCxnSpPr>
            <a:cxnSpLocks/>
          </p:cNvCxnSpPr>
          <p:nvPr/>
        </p:nvCxnSpPr>
        <p:spPr>
          <a:xfrm flipH="1">
            <a:off x="7077205" y="5902580"/>
            <a:ext cx="5540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1">
            <a:extLst>
              <a:ext uri="{FF2B5EF4-FFF2-40B4-BE49-F238E27FC236}">
                <a16:creationId xmlns:a16="http://schemas.microsoft.com/office/drawing/2014/main" id="{E42C7645-B897-5E46-0165-F6F760F45295}"/>
              </a:ext>
            </a:extLst>
          </p:cNvPr>
          <p:cNvCxnSpPr>
            <a:cxnSpLocks/>
          </p:cNvCxnSpPr>
          <p:nvPr/>
        </p:nvCxnSpPr>
        <p:spPr>
          <a:xfrm flipH="1" flipV="1">
            <a:off x="7110219" y="4758414"/>
            <a:ext cx="894429" cy="6027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47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E49416-794B-B910-3948-9428C7266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66" y="24846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kern="1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題目：</a:t>
            </a:r>
            <a:r>
              <a:rPr lang="zh-TW" altLang="zh-TW" sz="4800" kern="1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溫度感測＋顯示＋播放音樂</a:t>
            </a:r>
            <a:endParaRPr lang="zh-TW" altLang="en-US" sz="9600" dirty="0">
              <a:highlight>
                <a:srgbClr val="FFFF00"/>
              </a:highlight>
            </a:endParaRP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DAE8970-A6DD-EBEA-2E54-869A8F9DB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72211" cy="3372676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>
                <a:highlight>
                  <a:srgbClr val="00FFFF"/>
                </a:highlight>
              </a:rPr>
              <a:t>Step 1</a:t>
            </a:r>
          </a:p>
          <a:p>
            <a:r>
              <a:rPr lang="en-US" altLang="zh-TW" dirty="0">
                <a:highlight>
                  <a:srgbClr val="00FFFF"/>
                </a:highlight>
              </a:rPr>
              <a:t>1.</a:t>
            </a:r>
            <a:r>
              <a:rPr lang="zh-TW" altLang="en-US" dirty="0">
                <a:highlight>
                  <a:srgbClr val="00FFFF"/>
                </a:highlight>
              </a:rPr>
              <a:t>建立</a:t>
            </a:r>
            <a:r>
              <a:rPr lang="en" altLang="zh-TW" b="1" i="0" u="none" strike="noStrike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-apple-system"/>
              </a:rPr>
              <a:t>Arduino </a:t>
            </a:r>
            <a:r>
              <a:rPr lang="zh-TW" altLang="en-US" b="1" i="0" u="none" strike="noStrike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-apple-system"/>
              </a:rPr>
              <a:t>軟體環境</a:t>
            </a:r>
            <a:endParaRPr lang="en-US" altLang="zh-TW" b="1" i="0" u="none" strike="noStrike" dirty="0">
              <a:solidFill>
                <a:srgbClr val="000000"/>
              </a:solidFill>
              <a:effectLst/>
              <a:highlight>
                <a:srgbClr val="00FFFF"/>
              </a:highlight>
              <a:latin typeface="-apple-system"/>
            </a:endParaRPr>
          </a:p>
          <a:p>
            <a:r>
              <a:rPr lang="zh-TW" altLang="en-US" sz="2400" b="1" dirty="0">
                <a:solidFill>
                  <a:srgbClr val="000000"/>
                </a:solidFill>
                <a:highlight>
                  <a:srgbClr val="00FFFF"/>
                </a:highlight>
              </a:rPr>
              <a:t>ＤＦＰ</a:t>
            </a:r>
            <a:r>
              <a:rPr lang="en-US" altLang="zh-TW" sz="2400" b="1" dirty="0">
                <a:solidFill>
                  <a:srgbClr val="000000"/>
                </a:solidFill>
                <a:highlight>
                  <a:srgbClr val="00FFFF"/>
                </a:highlight>
              </a:rPr>
              <a:t>layer</a:t>
            </a:r>
          </a:p>
          <a:p>
            <a:r>
              <a:rPr lang="zh-TW" altLang="en-US" sz="2400" b="1" i="0" u="none" strike="noStrike" dirty="0">
                <a:solidFill>
                  <a:srgbClr val="000000"/>
                </a:solidFill>
                <a:effectLst/>
                <a:highlight>
                  <a:srgbClr val="00FFFF"/>
                </a:highlight>
              </a:rPr>
              <a:t>ＤＨＴ</a:t>
            </a:r>
            <a:r>
              <a:rPr lang="en-US" altLang="zh-TW" sz="2400" b="1" dirty="0">
                <a:solidFill>
                  <a:srgbClr val="000000"/>
                </a:solidFill>
                <a:highlight>
                  <a:srgbClr val="00FFFF"/>
                </a:highlight>
              </a:rPr>
              <a:t> sensor library</a:t>
            </a:r>
          </a:p>
          <a:p>
            <a:r>
              <a:rPr lang="en-US" altLang="zh-TW" sz="2400" b="1" dirty="0">
                <a:solidFill>
                  <a:srgbClr val="000000"/>
                </a:solidFill>
                <a:highlight>
                  <a:srgbClr val="00FFFF"/>
                </a:highlight>
              </a:rPr>
              <a:t>Grove 4-Disgit Display</a:t>
            </a:r>
          </a:p>
          <a:p>
            <a:endParaRPr lang="en-US" altLang="zh-TW" sz="2400" b="1" i="0" u="none" strike="noStrike" dirty="0">
              <a:solidFill>
                <a:srgbClr val="000000"/>
              </a:solidFill>
              <a:effectLst/>
              <a:highlight>
                <a:srgbClr val="00FFFF"/>
              </a:highlight>
            </a:endParaRPr>
          </a:p>
          <a:p>
            <a:pPr marL="0" indent="0">
              <a:buNone/>
            </a:pPr>
            <a:endParaRPr lang="en" altLang="zh-TW" b="1" i="0" u="none" strike="noStrike" dirty="0">
              <a:solidFill>
                <a:srgbClr val="000000"/>
              </a:solidFill>
              <a:effectLst/>
              <a:highlight>
                <a:srgbClr val="00FFFF"/>
              </a:highlight>
              <a:latin typeface="-apple-system"/>
            </a:endParaRPr>
          </a:p>
          <a:p>
            <a:endParaRPr lang="zh-TW" altLang="en-US" dirty="0">
              <a:highlight>
                <a:srgbClr val="00FFFF"/>
              </a:highlight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D9E1AE7-6695-5762-64C9-879CACCF3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996" y="2612926"/>
            <a:ext cx="3344171" cy="182484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2BC818D-1656-E8D0-5DE2-34248558D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989" y="1287362"/>
            <a:ext cx="2563143" cy="144873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3A20245-EEDB-B36A-D74A-5236F340B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989" y="4486275"/>
            <a:ext cx="35560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33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D25BC-180C-90DC-7B15-8FEEFBB04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D3C155-810D-D947-1B95-837E29D72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832" y="76878"/>
            <a:ext cx="10515600" cy="1325563"/>
          </a:xfrm>
        </p:spPr>
        <p:txBody>
          <a:bodyPr/>
          <a:lstStyle/>
          <a:p>
            <a:r>
              <a:rPr lang="zh-TW" altLang="en-US" dirty="0">
                <a:highlight>
                  <a:srgbClr val="FFFF00"/>
                </a:highlight>
                <a:latin typeface="BiauKai" panose="02010601000101010101" pitchFamily="2" charset="-120"/>
                <a:ea typeface="BiauKai" panose="02010601000101010101" pitchFamily="2" charset="-120"/>
              </a:rPr>
              <a:t>程式語言撰寫</a:t>
            </a:r>
          </a:p>
        </p:txBody>
      </p:sp>
      <p:sp>
        <p:nvSpPr>
          <p:cNvPr id="9" name="內容版面配置區 7">
            <a:extLst>
              <a:ext uri="{FF2B5EF4-FFF2-40B4-BE49-F238E27FC236}">
                <a16:creationId xmlns:a16="http://schemas.microsoft.com/office/drawing/2014/main" id="{291FB6D5-8E89-0950-3DBF-5ED424D7E0D6}"/>
              </a:ext>
            </a:extLst>
          </p:cNvPr>
          <p:cNvSpPr txBox="1">
            <a:spLocks/>
          </p:cNvSpPr>
          <p:nvPr/>
        </p:nvSpPr>
        <p:spPr>
          <a:xfrm>
            <a:off x="577243" y="1592190"/>
            <a:ext cx="4172211" cy="337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b="1" dirty="0">
              <a:solidFill>
                <a:srgbClr val="000000"/>
              </a:solidFill>
              <a:highlight>
                <a:srgbClr val="00FFFF"/>
              </a:highlight>
              <a:latin typeface="-apple-system"/>
            </a:endParaRPr>
          </a:p>
          <a:p>
            <a:pPr marL="0" indent="0">
              <a:buNone/>
            </a:pPr>
            <a:endParaRPr lang="en-US" altLang="zh-TW" sz="2400" b="1" dirty="0">
              <a:solidFill>
                <a:srgbClr val="000000"/>
              </a:solidFill>
              <a:highlight>
                <a:srgbClr val="00FFFF"/>
              </a:highlight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" altLang="zh-TW" b="1" dirty="0">
              <a:solidFill>
                <a:srgbClr val="000000"/>
              </a:solidFill>
              <a:highlight>
                <a:srgbClr val="00FFFF"/>
              </a:highlight>
              <a:latin typeface="-apple-system"/>
            </a:endParaRPr>
          </a:p>
          <a:p>
            <a:endParaRPr lang="zh-TW" altLang="en-US" dirty="0">
              <a:highlight>
                <a:srgbClr val="00FFFF"/>
              </a:highlight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3806FC1-695B-A135-79E4-399307FE7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55" y="1156459"/>
            <a:ext cx="3036841" cy="5540428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7CB519E6-6DF7-A1F9-D978-FA2B05739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196" y="1175612"/>
            <a:ext cx="4423573" cy="5225346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38EC18AD-D3B4-1C49-D3AB-2AAE73881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6948" y="382928"/>
            <a:ext cx="3327400" cy="579120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5C8B187-EFB7-FA0E-8109-20B32B8A2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0036" y="4944287"/>
            <a:ext cx="12573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3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FB1ACB-FEA8-049B-DC21-2700045BF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989" y="196188"/>
            <a:ext cx="10515600" cy="1325563"/>
          </a:xfrm>
        </p:spPr>
        <p:txBody>
          <a:bodyPr/>
          <a:lstStyle/>
          <a:p>
            <a:r>
              <a:rPr lang="zh-TW" altLang="en-US" dirty="0">
                <a:highlight>
                  <a:srgbClr val="FFFF00"/>
                </a:highlight>
                <a:latin typeface="BiauKai" panose="02010601000101010101" pitchFamily="2" charset="-120"/>
                <a:ea typeface="BiauKai" panose="02010601000101010101" pitchFamily="2" charset="-120"/>
              </a:rPr>
              <a:t>實體電路製作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622F860-8173-52BC-1D50-2303F91E4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2241" y="3097287"/>
            <a:ext cx="2225270" cy="1256445"/>
          </a:xfrm>
          <a:prstGeom prst="rect">
            <a:avLst/>
          </a:prstGeom>
        </p:spPr>
      </p:pic>
      <p:pic>
        <p:nvPicPr>
          <p:cNvPr id="5" name="內容版面配置區 5">
            <a:extLst>
              <a:ext uri="{FF2B5EF4-FFF2-40B4-BE49-F238E27FC236}">
                <a16:creationId xmlns:a16="http://schemas.microsoft.com/office/drawing/2014/main" id="{236A5DB9-1DF1-0189-CE89-AF0E2DCBE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85417" y="4283189"/>
            <a:ext cx="3202300" cy="10265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B7D771C-BEBC-5AAB-079E-24C1A70B1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44" y="5309764"/>
            <a:ext cx="6453922" cy="123316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A28CFD0-EC7F-BC99-CCD5-C4B2FB6BC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741" y="127867"/>
            <a:ext cx="5049525" cy="6728906"/>
          </a:xfrm>
          <a:prstGeom prst="rect">
            <a:avLst/>
          </a:prstGeom>
        </p:spPr>
      </p:pic>
      <p:sp>
        <p:nvSpPr>
          <p:cNvPr id="9" name="內容版面配置區 7">
            <a:extLst>
              <a:ext uri="{FF2B5EF4-FFF2-40B4-BE49-F238E27FC236}">
                <a16:creationId xmlns:a16="http://schemas.microsoft.com/office/drawing/2014/main" id="{39B5F90C-C315-E88E-97E0-9942CAC48F3F}"/>
              </a:ext>
            </a:extLst>
          </p:cNvPr>
          <p:cNvSpPr txBox="1">
            <a:spLocks/>
          </p:cNvSpPr>
          <p:nvPr/>
        </p:nvSpPr>
        <p:spPr>
          <a:xfrm>
            <a:off x="577243" y="1592190"/>
            <a:ext cx="4172211" cy="337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b="1" dirty="0">
              <a:solidFill>
                <a:srgbClr val="000000"/>
              </a:solidFill>
              <a:highlight>
                <a:srgbClr val="00FFFF"/>
              </a:highlight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" altLang="zh-TW" b="1" dirty="0">
              <a:solidFill>
                <a:srgbClr val="000000"/>
              </a:solidFill>
              <a:highlight>
                <a:srgbClr val="00FFFF"/>
              </a:highlight>
              <a:latin typeface="-apple-system"/>
            </a:endParaRPr>
          </a:p>
          <a:p>
            <a:endParaRPr lang="zh-TW" altLang="en-US" dirty="0">
              <a:highlight>
                <a:srgbClr val="00FFFF"/>
              </a:highlight>
            </a:endParaRPr>
          </a:p>
        </p:txBody>
      </p:sp>
      <p:sp>
        <p:nvSpPr>
          <p:cNvPr id="11" name="內容版面配置區 7">
            <a:extLst>
              <a:ext uri="{FF2B5EF4-FFF2-40B4-BE49-F238E27FC236}">
                <a16:creationId xmlns:a16="http://schemas.microsoft.com/office/drawing/2014/main" id="{304C2182-4F94-2F36-23F0-37596E0E4CFA}"/>
              </a:ext>
            </a:extLst>
          </p:cNvPr>
          <p:cNvSpPr txBox="1">
            <a:spLocks/>
          </p:cNvSpPr>
          <p:nvPr/>
        </p:nvSpPr>
        <p:spPr>
          <a:xfrm>
            <a:off x="499114" y="1437515"/>
            <a:ext cx="4172211" cy="337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>
                <a:highlight>
                  <a:srgbClr val="00FFFF"/>
                </a:highlight>
              </a:rPr>
              <a:t>Step 2</a:t>
            </a:r>
          </a:p>
          <a:p>
            <a:r>
              <a:rPr lang="en-US" altLang="zh-TW" sz="3200" dirty="0">
                <a:highlight>
                  <a:srgbClr val="00FFFF"/>
                </a:highlight>
              </a:rPr>
              <a:t>1.</a:t>
            </a:r>
            <a:r>
              <a:rPr lang="zh-TW" altLang="en-US" sz="3200" dirty="0">
                <a:highlight>
                  <a:srgbClr val="00FFFF"/>
                </a:highlight>
              </a:rPr>
              <a:t>準備材料</a:t>
            </a:r>
            <a:endParaRPr lang="en-US" altLang="zh-TW" sz="3200" dirty="0">
              <a:highlight>
                <a:srgbClr val="00FFFF"/>
              </a:highlight>
            </a:endParaRPr>
          </a:p>
          <a:p>
            <a:r>
              <a:rPr lang="en-US" altLang="zh-TW" sz="3200" b="1" dirty="0">
                <a:solidFill>
                  <a:srgbClr val="000000"/>
                </a:solidFill>
                <a:highlight>
                  <a:srgbClr val="00FFFF"/>
                </a:highlight>
              </a:rPr>
              <a:t>2.</a:t>
            </a:r>
            <a:r>
              <a:rPr lang="zh-TW" altLang="en-US" sz="3200" b="1" dirty="0">
                <a:solidFill>
                  <a:srgbClr val="000000"/>
                </a:solidFill>
                <a:highlight>
                  <a:srgbClr val="00FFFF"/>
                </a:highlight>
              </a:rPr>
              <a:t>依照配線圖製作</a:t>
            </a:r>
            <a:endParaRPr lang="en-US" altLang="zh-TW" sz="3200" dirty="0">
              <a:highlight>
                <a:srgbClr val="00FFFF"/>
              </a:highlight>
            </a:endParaRPr>
          </a:p>
          <a:p>
            <a:r>
              <a:rPr lang="en-US" altLang="zh-TW" b="1" dirty="0">
                <a:solidFill>
                  <a:srgbClr val="000000"/>
                </a:solidFill>
                <a:highlight>
                  <a:srgbClr val="00FFFF"/>
                </a:highlight>
              </a:rPr>
              <a:t>3.</a:t>
            </a:r>
            <a:r>
              <a:rPr lang="zh-TW" altLang="en-US" sz="3200" b="1" dirty="0">
                <a:highlight>
                  <a:srgbClr val="00FFFF"/>
                </a:highlight>
              </a:rPr>
              <a:t>確認序列</a:t>
            </a:r>
            <a:endParaRPr lang="en-US" altLang="zh-TW" sz="3200" b="1" dirty="0">
              <a:highlight>
                <a:srgbClr val="00FFFF"/>
              </a:highlight>
            </a:endParaRPr>
          </a:p>
          <a:p>
            <a:r>
              <a:rPr lang="en-US" altLang="zh-TW" b="1" dirty="0">
                <a:solidFill>
                  <a:srgbClr val="000000"/>
                </a:solidFill>
                <a:highlight>
                  <a:srgbClr val="00FFFF"/>
                </a:highlight>
              </a:rPr>
              <a:t>4.</a:t>
            </a:r>
            <a:r>
              <a:rPr lang="zh-TW" altLang="en-US" b="1" dirty="0">
                <a:solidFill>
                  <a:srgbClr val="000000"/>
                </a:solidFill>
                <a:highlight>
                  <a:srgbClr val="00FFFF"/>
                </a:highlight>
              </a:rPr>
              <a:t>插上</a:t>
            </a:r>
            <a:r>
              <a:rPr lang="en-US" altLang="zh-TW" b="1" dirty="0">
                <a:solidFill>
                  <a:srgbClr val="000000"/>
                </a:solidFill>
                <a:highlight>
                  <a:srgbClr val="00FFFF"/>
                </a:highlight>
              </a:rPr>
              <a:t>Power</a:t>
            </a:r>
          </a:p>
          <a:p>
            <a:endParaRPr lang="en-US" altLang="zh-TW" sz="2400" b="1" dirty="0">
              <a:solidFill>
                <a:srgbClr val="000000"/>
              </a:solidFill>
              <a:highlight>
                <a:srgbClr val="00FFFF"/>
              </a:highlight>
            </a:endParaRPr>
          </a:p>
          <a:p>
            <a:pPr marL="0" indent="0">
              <a:buNone/>
            </a:pPr>
            <a:endParaRPr lang="en-US" altLang="zh-TW" sz="2400" b="1" dirty="0">
              <a:solidFill>
                <a:srgbClr val="000000"/>
              </a:solidFill>
              <a:highlight>
                <a:srgbClr val="00FFFF"/>
              </a:highlight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" altLang="zh-TW" b="1" dirty="0">
              <a:solidFill>
                <a:srgbClr val="000000"/>
              </a:solidFill>
              <a:highlight>
                <a:srgbClr val="00FFFF"/>
              </a:highlight>
              <a:latin typeface="-apple-system"/>
            </a:endParaRPr>
          </a:p>
          <a:p>
            <a:endParaRPr lang="zh-TW" altLang="en-US" dirty="0">
              <a:highlight>
                <a:srgbClr val="00FFFF"/>
              </a:highlight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BBC4B57B-C94A-2703-DF07-B401D9D684D5}"/>
              </a:ext>
            </a:extLst>
          </p:cNvPr>
          <p:cNvSpPr/>
          <p:nvPr/>
        </p:nvSpPr>
        <p:spPr>
          <a:xfrm>
            <a:off x="4031305" y="5926344"/>
            <a:ext cx="2064695" cy="3617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5E0F1FB-F343-DDF0-24FE-9296B7115D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3376" y="1451209"/>
            <a:ext cx="2543790" cy="112360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2991CCD-14BB-23A1-9C5D-ED9A84FFDC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2653" y="2640828"/>
            <a:ext cx="2298657" cy="18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08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57FD9C-CAF2-5C92-4FFD-DA9EA7D66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419" y="0"/>
            <a:ext cx="10515600" cy="1325563"/>
          </a:xfrm>
        </p:spPr>
        <p:txBody>
          <a:bodyPr/>
          <a:lstStyle/>
          <a:p>
            <a:pPr algn="ctr"/>
            <a:r>
              <a:rPr kumimoji="1" lang="zh-TW" altLang="en-US" dirty="0">
                <a:highlight>
                  <a:srgbClr val="FFFF00"/>
                </a:highlight>
                <a:latin typeface="BiauKai" panose="02010601000101010101" pitchFamily="2" charset="-120"/>
                <a:ea typeface="BiauKai" panose="02010601000101010101" pitchFamily="2" charset="-120"/>
              </a:rPr>
              <a:t>功能驗證</a:t>
            </a:r>
          </a:p>
        </p:txBody>
      </p:sp>
      <p:pic>
        <p:nvPicPr>
          <p:cNvPr id="5" name="感測元件期末">
            <a:hlinkClick r:id="" action="ppaction://media"/>
            <a:extLst>
              <a:ext uri="{FF2B5EF4-FFF2-40B4-BE49-F238E27FC236}">
                <a16:creationId xmlns:a16="http://schemas.microsoft.com/office/drawing/2014/main" id="{A0C99313-0E80-33F9-C6DF-E627D2A91A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4539" y="978607"/>
            <a:ext cx="9873272" cy="555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6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C0673E3B-6636-BED9-A16B-D52B3504EE5C}"/>
              </a:ext>
            </a:extLst>
          </p:cNvPr>
          <p:cNvSpPr txBox="1">
            <a:spLocks/>
          </p:cNvSpPr>
          <p:nvPr/>
        </p:nvSpPr>
        <p:spPr>
          <a:xfrm>
            <a:off x="362211" y="33701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TW" altLang="en-US" dirty="0">
                <a:latin typeface="BiauKai" panose="02010601000101010101" pitchFamily="2" charset="-120"/>
                <a:ea typeface="BiauKai" panose="02010601000101010101" pitchFamily="2" charset="-120"/>
              </a:rPr>
              <a:t>謝謝聆聽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B936998-23C6-6A66-247B-B9D3D66E2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927" y="999791"/>
            <a:ext cx="8008980" cy="578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571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92</Words>
  <Application>Microsoft Office PowerPoint</Application>
  <PresentationFormat>寬螢幕</PresentationFormat>
  <Paragraphs>34</Paragraphs>
  <Slides>7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4" baseType="lpstr">
      <vt:lpstr>-apple-system</vt:lpstr>
      <vt:lpstr>BiauKai</vt:lpstr>
      <vt:lpstr>Aptos</vt:lpstr>
      <vt:lpstr>Aptos Display</vt:lpstr>
      <vt:lpstr>Arial</vt:lpstr>
      <vt:lpstr>Times New Roman</vt:lpstr>
      <vt:lpstr>Office 佈景主題</vt:lpstr>
      <vt:lpstr>感測元件-期末報告</vt:lpstr>
      <vt:lpstr>PowerPoint 簡報</vt:lpstr>
      <vt:lpstr>題目：溫度感測＋顯示＋播放音樂</vt:lpstr>
      <vt:lpstr>程式語言撰寫</vt:lpstr>
      <vt:lpstr>實體電路製作</vt:lpstr>
      <vt:lpstr>功能驗證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User</dc:creator>
  <cp:lastModifiedBy>derrick tsai</cp:lastModifiedBy>
  <cp:revision>17</cp:revision>
  <dcterms:created xsi:type="dcterms:W3CDTF">2024-12-26T14:01:52Z</dcterms:created>
  <dcterms:modified xsi:type="dcterms:W3CDTF">2025-01-04T03:34:37Z</dcterms:modified>
</cp:coreProperties>
</file>